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12192000"/>
  <p:notesSz cx="6858000" cy="9144000"/>
  <p:embeddedFontLst>
    <p:embeddedFont>
      <p:font typeface="Libre Franklin"/>
      <p:regular r:id="rId26"/>
      <p:bold r:id="rId27"/>
      <p:italic r:id="rId28"/>
      <p:boldItalic r:id="rId29"/>
    </p:embeddedFont>
    <p:embeddedFont>
      <p:font typeface="Constantia"/>
      <p:regular r:id="rId30"/>
      <p:bold r:id="rId31"/>
      <p:italic r:id="rId32"/>
      <p:boldItalic r:id="rId33"/>
    </p:embeddedFont>
    <p:embeddedFont>
      <p:font typeface="Corben"/>
      <p:bold r:id="rId34"/>
    </p:embeddedFont>
    <p:embeddedFont>
      <p:font typeface="Libre Baskerville"/>
      <p:regular r:id="rId35"/>
      <p:bold r:id="rId36"/>
      <p: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8" roundtripDataSignature="AMtx7miN4bLuURxCsPPaFll0u89cZikC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D253058-241B-421C-8A46-E1BACE9EC02C}">
  <a:tblStyle styleId="{AD253058-241B-421C-8A46-E1BACE9EC02C}" styleName="Table_0">
    <a:wholeTbl>
      <a:tcTxStyle b="off" i="off">
        <a:font>
          <a:latin typeface="Perpetua"/>
          <a:ea typeface="Perpetua"/>
          <a:cs typeface="Perpetu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7E8E7"/>
          </a:solidFill>
        </a:fill>
      </a:tcStyle>
    </a:wholeTbl>
    <a:band1H>
      <a:tcTxStyle/>
      <a:tcStyle>
        <a:fill>
          <a:solidFill>
            <a:srgbClr val="EFCECA"/>
          </a:solidFill>
        </a:fill>
      </a:tcStyle>
    </a:band1H>
    <a:band2H>
      <a:tcTxStyle/>
    </a:band2H>
    <a:band1V>
      <a:tcTxStyle/>
      <a:tcStyle>
        <a:fill>
          <a:solidFill>
            <a:srgbClr val="EFCECA"/>
          </a:solidFill>
        </a:fill>
      </a:tcStyle>
    </a:band1V>
    <a:band2V>
      <a:tcTxStyle/>
    </a:band2V>
    <a:lastCol>
      <a:tcTxStyle b="on" i="off">
        <a:font>
          <a:latin typeface="Perpetua"/>
          <a:ea typeface="Perpetua"/>
          <a:cs typeface="Perpetu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Perpetua"/>
          <a:ea typeface="Perpetua"/>
          <a:cs typeface="Perpetu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Perpetua"/>
          <a:ea typeface="Perpetua"/>
          <a:cs typeface="Perpetu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Perpetua"/>
          <a:ea typeface="Perpetua"/>
          <a:cs typeface="Perpetu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LibreFranklin-regular.fntdata"/><Relationship Id="rId25" Type="http://schemas.openxmlformats.org/officeDocument/2006/relationships/slide" Target="slides/slide19.xml"/><Relationship Id="rId28" Type="http://schemas.openxmlformats.org/officeDocument/2006/relationships/font" Target="fonts/LibreFranklin-italic.fntdata"/><Relationship Id="rId27" Type="http://schemas.openxmlformats.org/officeDocument/2006/relationships/font" Target="fonts/LibreFranklin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LibreFranklin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onstantia-bold.fntdata"/><Relationship Id="rId30" Type="http://schemas.openxmlformats.org/officeDocument/2006/relationships/font" Target="fonts/Constantia-regular.fntdata"/><Relationship Id="rId11" Type="http://schemas.openxmlformats.org/officeDocument/2006/relationships/slide" Target="slides/slide5.xml"/><Relationship Id="rId33" Type="http://schemas.openxmlformats.org/officeDocument/2006/relationships/font" Target="fonts/Constantia-boldItalic.fntdata"/><Relationship Id="rId10" Type="http://schemas.openxmlformats.org/officeDocument/2006/relationships/slide" Target="slides/slide4.xml"/><Relationship Id="rId32" Type="http://schemas.openxmlformats.org/officeDocument/2006/relationships/font" Target="fonts/Constantia-italic.fntdata"/><Relationship Id="rId13" Type="http://schemas.openxmlformats.org/officeDocument/2006/relationships/slide" Target="slides/slide7.xml"/><Relationship Id="rId35" Type="http://schemas.openxmlformats.org/officeDocument/2006/relationships/font" Target="fonts/LibreBaskerville-regular.fntdata"/><Relationship Id="rId12" Type="http://schemas.openxmlformats.org/officeDocument/2006/relationships/slide" Target="slides/slide6.xml"/><Relationship Id="rId34" Type="http://schemas.openxmlformats.org/officeDocument/2006/relationships/font" Target="fonts/Corben-bold.fntdata"/><Relationship Id="rId15" Type="http://schemas.openxmlformats.org/officeDocument/2006/relationships/slide" Target="slides/slide9.xml"/><Relationship Id="rId37" Type="http://schemas.openxmlformats.org/officeDocument/2006/relationships/font" Target="fonts/LibreBaskerville-italic.fntdata"/><Relationship Id="rId14" Type="http://schemas.openxmlformats.org/officeDocument/2006/relationships/slide" Target="slides/slide8.xml"/><Relationship Id="rId36" Type="http://schemas.openxmlformats.org/officeDocument/2006/relationships/font" Target="fonts/LibreBaskerville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customschemas.google.com/relationships/presentationmetadata" Target="meta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screenager.hu/html5/page.php?kid1=t_d9926f6b91ad2c_f6d350047303ec&amp;kid2=t_d9926f6b91ad2c&amp;d1=classroom.engage.teachertraining&amp;d2=agnesgodo&amp;d3=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Software vyvinutý v HU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Otevírat v Google Chrome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Záměrně bílý podklad pro děti s dys-, ikony pro snazší orientaci, pod otazníčky se skrývají jazykové mutace zadání – CZ, HU, PL, NJ/AJ a na začátku dvojjazyčný slovníček. </a:t>
            </a:r>
            <a:endParaRPr/>
          </a:p>
        </p:txBody>
      </p:sp>
      <p:sp>
        <p:nvSpPr>
          <p:cNvPr id="196" name="Google Shape;196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cs-CZ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témat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cs-CZ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 4 jazykové úrovně: A1-, A1+, A2-, A2+ (protože je NJ jako druhý cizí jazyk, neodpovídá to, co je v názvu projektu: 4.-8. třída, ale počítali jsme min. s žáky 6. třídy a výš, u Aj to sedí.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Např. ad 1)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A1 – představit se, kde bydlím, kolik mi je let, 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A1+ - popis vzhledu + barvy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A2 – mé charakterové vlastnosti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A2+ - koníčky, volný čas, denní program</a:t>
            </a:r>
            <a:endParaRPr/>
          </a:p>
        </p:txBody>
      </p:sp>
      <p:sp>
        <p:nvSpPr>
          <p:cNvPr id="222" name="Google Shape;222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Lekce 1 – připravována expertkou na SPU – Warm-up (souvislosti mezi fonetikou a pravopisem, hravou formou)</a:t>
            </a:r>
            <a:endParaRPr/>
          </a:p>
        </p:txBody>
      </p:sp>
      <p:sp>
        <p:nvSpPr>
          <p:cNvPr id="230" name="Google Shape;230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1" lang="cs-CZ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Komunikační přístup </a:t>
            </a:r>
            <a:r>
              <a:rPr lang="cs-CZ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důraz je kladen na komunikaci, gramatika ne explicitně, je součástí našeho kurikula v rámci komunikačně orientovaných úkolů (popř. jako gramatika pod lupou jako dovysvětlení), slovní zásoba – ano (slovníček-Wortliste)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1" lang="cs-CZ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Interkulturní přístup</a:t>
            </a:r>
            <a:r>
              <a:rPr b="0" lang="cs-CZ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tím, že je to mezinárodní projekt, nelze, aby materiály nebyly interkulturní. </a:t>
            </a:r>
            <a:r>
              <a:rPr lang="cs-CZ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porovnávání kulturních zvyků v zemích, kde se mluví daným jazykem a u nás; 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1" lang="cs-CZ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Inkluze</a:t>
            </a:r>
            <a:r>
              <a:rPr lang="cs-CZ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pro dys i ne dys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1" lang="cs-CZ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Autonomní učení</a:t>
            </a:r>
            <a:r>
              <a:rPr lang="cs-CZ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použitelné ve výuce i doma, kontrola učitelem přes aplikaci „Screenager Classroom“ + strategie učení: v německé části jsou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1" lang="cs-CZ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Genderová vyváženost </a:t>
            </a:r>
            <a:r>
              <a:rPr lang="cs-CZ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pryč od stereotypů, ale přirozeně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1" lang="cs-CZ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Věková a jazyková adekvátnost</a:t>
            </a:r>
            <a:r>
              <a:rPr lang="cs-CZ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jak témata, tak obsahy modulů jsou vybírány s ohledem na zájmy, potřeby dané věkové kategorie, autentičnost – texty (SMS, Whatsapp, fb, atd.)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1" lang="cs-CZ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Audiovizuální podpora </a:t>
            </a:r>
            <a:r>
              <a:rPr lang="cs-CZ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bohatý doprovodný vizuální materiál, texty určené ke čtení jsou nabízeny paralelně v audio podobě + výslovnost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1" lang="cs-CZ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Kontext : </a:t>
            </a:r>
            <a:r>
              <a:rPr lang="cs-CZ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Každá lekce začíná kontextem (v jakých situacích se setkám s daným tématem), preteachingem – osvěžením slovní zásoby, která se již předpokládá a prezentační úlohou (dát příklady z online modulu)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1" lang="cs-CZ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Progrese :</a:t>
            </a:r>
            <a:r>
              <a:rPr lang="cs-CZ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(recepce → produkce, jednodušší úkoly (dys-)</a:t>
            </a:r>
            <a:r>
              <a:rPr lang="cs-CZ"/>
              <a:t> → </a:t>
            </a:r>
            <a:r>
              <a:rPr lang="cs-CZ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složitější)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1" lang="cs-CZ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Interakce: </a:t>
            </a:r>
            <a:r>
              <a:rPr lang="cs-CZ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(drag and drop, přiřazování, nahrávání vlastních audií a videí)</a:t>
            </a:r>
            <a:endParaRPr/>
          </a:p>
        </p:txBody>
      </p:sp>
      <p:sp>
        <p:nvSpPr>
          <p:cNvPr id="239" name="Google Shape;239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Nastavit jazyk – pak Self study course nebo Selbstlerntutorium -  pak výběr úrovně</a:t>
            </a:r>
            <a:endParaRPr/>
          </a:p>
        </p:txBody>
      </p:sp>
      <p:sp>
        <p:nvSpPr>
          <p:cNvPr id="248" name="Google Shape;248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60837d5f07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60837d5f0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60837d5f07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Pair work – discussion - </a:t>
            </a:r>
            <a:r>
              <a:rPr lang="cs-CZ" u="sng">
                <a:solidFill>
                  <a:schemeClr val="hlink"/>
                </a:solidFill>
                <a:hlinkClick r:id="rId2"/>
              </a:rPr>
              <a:t>http://screenager.hu/html5/page.php?kid1=t_d9926f6b91ad2c_f6d350047303ec&amp;kid2=t_d9926f6b91ad2c&amp;d1=classroom.engage.teachertraining&amp;d2=agnesgodo&amp;d3=</a:t>
            </a:r>
            <a:r>
              <a:rPr lang="cs-CZ"/>
              <a:t> </a:t>
            </a:r>
            <a:endParaRPr/>
          </a:p>
        </p:txBody>
      </p:sp>
      <p:sp>
        <p:nvSpPr>
          <p:cNvPr id="157" name="Google Shape;157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Diskuse s handouty? </a:t>
            </a:r>
            <a:endParaRPr/>
          </a:p>
        </p:txBody>
      </p:sp>
      <p:sp>
        <p:nvSpPr>
          <p:cNvPr id="180" name="Google Shape;180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ímdia" showMasterSp="0" type="title">
  <p:cSld name="TITLE">
    <p:bg>
      <p:bgPr>
        <a:blipFill rotWithShape="1">
          <a:blip r:embed="rId2">
            <a:alphaModFix/>
          </a:blip>
          <a:tile algn="tl" flip="none" tx="0" sx="55000" ty="0" sy="55000"/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9" name="Google Shape;19;p20"/>
          <p:cNvSpPr/>
          <p:nvPr/>
        </p:nvSpPr>
        <p:spPr>
          <a:xfrm>
            <a:off x="87084" y="69756"/>
            <a:ext cx="12017828" cy="6692201"/>
          </a:xfrm>
          <a:prstGeom prst="roundRect">
            <a:avLst>
              <a:gd fmla="val 4929" name="adj"/>
            </a:avLst>
          </a:prstGeom>
          <a:blipFill rotWithShape="1">
            <a:blip r:embed="rId2">
              <a:alphaModFix/>
            </a:blip>
            <a:tile algn="tl" flip="none" tx="0" sx="55000" ty="0" sy="55000"/>
          </a:blipFill>
          <a:ln cap="sq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0" name="Google Shape;20;p20"/>
          <p:cNvSpPr txBox="1"/>
          <p:nvPr>
            <p:ph idx="1" type="subTitle"/>
          </p:nvPr>
        </p:nvSpPr>
        <p:spPr>
          <a:xfrm>
            <a:off x="1727200" y="3200400"/>
            <a:ext cx="8534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580"/>
              </a:spcBef>
              <a:spcAft>
                <a:spcPts val="0"/>
              </a:spcAft>
              <a:buSzPts val="2210"/>
              <a:buNone/>
              <a:defRPr sz="2600">
                <a:solidFill>
                  <a:schemeClr val="dk2"/>
                </a:solidFill>
              </a:defRPr>
            </a:lvl1pPr>
            <a:lvl2pPr lvl="1" algn="ctr">
              <a:spcBef>
                <a:spcPts val="37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70"/>
              </a:spcBef>
              <a:spcAft>
                <a:spcPts val="0"/>
              </a:spcAft>
              <a:buSzPts val="1530"/>
              <a:buNone/>
              <a:defRPr/>
            </a:lvl3pPr>
            <a:lvl4pPr lvl="3" algn="ctr">
              <a:spcBef>
                <a:spcPts val="370"/>
              </a:spcBef>
              <a:spcAft>
                <a:spcPts val="0"/>
              </a:spcAft>
              <a:buSzPts val="1440"/>
              <a:buNone/>
              <a:defRPr/>
            </a:lvl4pPr>
            <a:lvl5pPr lvl="4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1" name="Google Shape;21;p20"/>
          <p:cNvSpPr txBox="1"/>
          <p:nvPr>
            <p:ph idx="10" type="dt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0"/>
          <p:cNvSpPr txBox="1"/>
          <p:nvPr>
            <p:ph idx="11" type="ftr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0"/>
          <p:cNvSpPr/>
          <p:nvPr>
            <p:ph idx="12" type="sldNum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4" name="Google Shape;24;p20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5" name="Google Shape;25;p20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6" name="Google Shape;26;p2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7" name="Google Shape;27;p20"/>
          <p:cNvSpPr txBox="1"/>
          <p:nvPr>
            <p:ph type="ctrTitle"/>
          </p:nvPr>
        </p:nvSpPr>
        <p:spPr>
          <a:xfrm>
            <a:off x="609600" y="1505931"/>
            <a:ext cx="109728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Libre Franklin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ím és függőleges szöveg" type="vertTx">
  <p:cSld name="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9"/>
          <p:cNvSpPr txBox="1"/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9"/>
          <p:cNvSpPr txBox="1"/>
          <p:nvPr>
            <p:ph idx="1" type="body"/>
          </p:nvPr>
        </p:nvSpPr>
        <p:spPr>
          <a:xfrm rot="5400000">
            <a:off x="4114800" y="-1447800"/>
            <a:ext cx="4572000" cy="103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9"/>
          <p:cNvSpPr txBox="1"/>
          <p:nvPr>
            <p:ph idx="10" type="dt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9"/>
          <p:cNvSpPr txBox="1"/>
          <p:nvPr>
            <p:ph idx="11" type="ftr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9"/>
          <p:cNvSpPr/>
          <p:nvPr>
            <p:ph idx="12" type="sldNum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üggőleges cím és szöveg" type="vertTitleAndTx">
  <p:cSld name="VERTICAL_TITLE_AND_VERTICAL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0"/>
          <p:cNvSpPr txBox="1"/>
          <p:nvPr>
            <p:ph type="title"/>
          </p:nvPr>
        </p:nvSpPr>
        <p:spPr>
          <a:xfrm rot="5400000">
            <a:off x="7254557" y="1859285"/>
            <a:ext cx="5851525" cy="268224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0"/>
          <p:cNvSpPr txBox="1"/>
          <p:nvPr>
            <p:ph idx="1" type="body"/>
          </p:nvPr>
        </p:nvSpPr>
        <p:spPr>
          <a:xfrm rot="5400000">
            <a:off x="2001837" y="-507996"/>
            <a:ext cx="5851525" cy="74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30"/>
          <p:cNvSpPr txBox="1"/>
          <p:nvPr>
            <p:ph idx="10" type="dt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0"/>
          <p:cNvSpPr txBox="1"/>
          <p:nvPr>
            <p:ph idx="11" type="ftr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0"/>
          <p:cNvSpPr/>
          <p:nvPr>
            <p:ph idx="12" type="sldNum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ím és tartalom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/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1"/>
          <p:cNvSpPr txBox="1"/>
          <p:nvPr>
            <p:ph idx="10" type="dt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1" type="ftr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1"/>
          <p:cNvSpPr/>
          <p:nvPr>
            <p:ph idx="12" type="sldNum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3" name="Google Shape;33;p21"/>
          <p:cNvSpPr txBox="1"/>
          <p:nvPr>
            <p:ph idx="1" type="body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sak cím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/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10" type="dt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2"/>
          <p:cNvSpPr txBox="1"/>
          <p:nvPr>
            <p:ph idx="11" type="ftr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/>
          <p:nvPr>
            <p:ph idx="12" type="sldNum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zakaszfejléc" showMasterSp="0" type="secHead">
  <p:cSld name="SECTION_HEADER">
    <p:bg>
      <p:bgPr>
        <a:blipFill rotWithShape="1">
          <a:blip r:embed="rId2">
            <a:alphaModFix/>
          </a:blip>
          <a:tile algn="tl" flip="none" tx="0" sx="55000" ty="0" sy="55000"/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1" name="Google Shape;41;p23"/>
          <p:cNvSpPr/>
          <p:nvPr/>
        </p:nvSpPr>
        <p:spPr>
          <a:xfrm>
            <a:off x="87084" y="69756"/>
            <a:ext cx="12017828" cy="6692201"/>
          </a:xfrm>
          <a:prstGeom prst="roundRect">
            <a:avLst>
              <a:gd fmla="val 4929" name="adj"/>
            </a:avLst>
          </a:prstGeom>
          <a:blipFill rotWithShape="1">
            <a:blip r:embed="rId2">
              <a:alphaModFix/>
            </a:blip>
            <a:tile algn="tl" flip="none" tx="0" sx="55000" ty="0" sy="55000"/>
          </a:blipFill>
          <a:ln cap="sq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2" name="Google Shape;42;p23"/>
          <p:cNvSpPr txBox="1"/>
          <p:nvPr>
            <p:ph type="title"/>
          </p:nvPr>
        </p:nvSpPr>
        <p:spPr>
          <a:xfrm>
            <a:off x="963084" y="9525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 b="0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" type="body"/>
          </p:nvPr>
        </p:nvSpPr>
        <p:spPr>
          <a:xfrm>
            <a:off x="963084" y="2547938"/>
            <a:ext cx="10363200" cy="1338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80"/>
              </a:spcBef>
              <a:spcAft>
                <a:spcPts val="0"/>
              </a:spcAft>
              <a:buSzPts val="204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7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7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37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370"/>
              </a:spcBef>
              <a:spcAft>
                <a:spcPts val="0"/>
              </a:spcAft>
              <a:buSzPts val="1400"/>
              <a:buFont typeface="Libre Baskerville"/>
              <a:buNone/>
              <a:defRPr sz="1400">
                <a:solidFill>
                  <a:srgbClr val="888888"/>
                </a:solidFill>
              </a:defRPr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3"/>
          <p:cNvSpPr txBox="1"/>
          <p:nvPr>
            <p:ph idx="10" type="dt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3"/>
          <p:cNvSpPr txBox="1"/>
          <p:nvPr>
            <p:ph idx="11" type="ftr"/>
          </p:nvPr>
        </p:nvSpPr>
        <p:spPr>
          <a:xfrm>
            <a:off x="1066800" y="6172200"/>
            <a:ext cx="533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3"/>
          <p:cNvSpPr/>
          <p:nvPr/>
        </p:nvSpPr>
        <p:spPr>
          <a:xfrm flipH="1" rot="10800000">
            <a:off x="92550" y="2376830"/>
            <a:ext cx="120180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7" name="Google Shape;47;p23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8" name="Google Shape;48;p23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9" name="Google Shape;49;p23"/>
          <p:cNvSpPr/>
          <p:nvPr>
            <p:ph idx="12" type="sldNum"/>
          </p:nvPr>
        </p:nvSpPr>
        <p:spPr>
          <a:xfrm>
            <a:off x="195072" y="6208776"/>
            <a:ext cx="6096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 tartalomrész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/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0" type="dt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1" type="ftr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4"/>
          <p:cNvSpPr/>
          <p:nvPr>
            <p:ph idx="12" type="sldNum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5" name="Google Shape;55;p24"/>
          <p:cNvSpPr txBox="1"/>
          <p:nvPr>
            <p:ph idx="1" type="body"/>
          </p:nvPr>
        </p:nvSpPr>
        <p:spPr>
          <a:xfrm>
            <a:off x="1219200" y="1447800"/>
            <a:ext cx="49987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2" type="body"/>
          </p:nvPr>
        </p:nvSpPr>
        <p:spPr>
          <a:xfrm>
            <a:off x="6578600" y="1447800"/>
            <a:ext cx="49987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Összehasonlítás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5"/>
          <p:cNvSpPr txBox="1"/>
          <p:nvPr>
            <p:ph type="title"/>
          </p:nvPr>
        </p:nvSpPr>
        <p:spPr>
          <a:xfrm>
            <a:off x="1219200" y="27305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" type="body"/>
          </p:nvPr>
        </p:nvSpPr>
        <p:spPr>
          <a:xfrm>
            <a:off x="1219200" y="1447800"/>
            <a:ext cx="4978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80"/>
              </a:spcBef>
              <a:spcAft>
                <a:spcPts val="0"/>
              </a:spcAft>
              <a:buSzPts val="2040"/>
              <a:buNone/>
              <a:defRPr b="1" sz="24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spcBef>
                <a:spcPts val="37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7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spcBef>
                <a:spcPts val="37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370"/>
              </a:spcBef>
              <a:spcAft>
                <a:spcPts val="0"/>
              </a:spcAft>
              <a:buSzPts val="1600"/>
              <a:buFont typeface="Libre Baskerville"/>
              <a:buNone/>
              <a:defRPr b="1" sz="1600"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2" type="body"/>
          </p:nvPr>
        </p:nvSpPr>
        <p:spPr>
          <a:xfrm>
            <a:off x="6604000" y="1447800"/>
            <a:ext cx="4978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80"/>
              </a:spcBef>
              <a:spcAft>
                <a:spcPts val="0"/>
              </a:spcAft>
              <a:buSzPts val="2040"/>
              <a:buNone/>
              <a:defRPr b="1" sz="24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spcBef>
                <a:spcPts val="37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7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spcBef>
                <a:spcPts val="37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370"/>
              </a:spcBef>
              <a:spcAft>
                <a:spcPts val="0"/>
              </a:spcAft>
              <a:buSzPts val="1600"/>
              <a:buFont typeface="Libre Baskerville"/>
              <a:buNone/>
              <a:defRPr b="1" sz="1600"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25"/>
          <p:cNvSpPr txBox="1"/>
          <p:nvPr>
            <p:ph idx="10" type="dt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5"/>
          <p:cNvSpPr txBox="1"/>
          <p:nvPr>
            <p:ph idx="11" type="ftr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/>
          <p:nvPr>
            <p:ph idx="12" type="sldNum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64" name="Google Shape;64;p25"/>
          <p:cNvSpPr txBox="1"/>
          <p:nvPr>
            <p:ph idx="3" type="body"/>
          </p:nvPr>
        </p:nvSpPr>
        <p:spPr>
          <a:xfrm>
            <a:off x="1219200" y="2247900"/>
            <a:ext cx="4978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5"/>
          <p:cNvSpPr txBox="1"/>
          <p:nvPr>
            <p:ph idx="4" type="body"/>
          </p:nvPr>
        </p:nvSpPr>
        <p:spPr>
          <a:xfrm>
            <a:off x="6604000" y="2247900"/>
            <a:ext cx="4978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Üres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6"/>
          <p:cNvSpPr txBox="1"/>
          <p:nvPr>
            <p:ph idx="10" type="dt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6"/>
          <p:cNvSpPr txBox="1"/>
          <p:nvPr>
            <p:ph idx="11" type="ftr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6"/>
          <p:cNvSpPr/>
          <p:nvPr>
            <p:ph idx="12" type="sldNum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artalomrész képaláírással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2" name="Google Shape;72;p27"/>
          <p:cNvSpPr/>
          <p:nvPr/>
        </p:nvSpPr>
        <p:spPr>
          <a:xfrm>
            <a:off x="85344" y="69755"/>
            <a:ext cx="12017828" cy="6693408"/>
          </a:xfrm>
          <a:prstGeom prst="roundRect">
            <a:avLst>
              <a:gd fmla="val 4929" name="adj"/>
            </a:avLst>
          </a:prstGeom>
          <a:solidFill>
            <a:schemeClr val="lt1"/>
          </a:solidFill>
          <a:ln cap="sq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3" name="Google Shape;73;p27"/>
          <p:cNvSpPr txBox="1"/>
          <p:nvPr>
            <p:ph type="title"/>
          </p:nvPr>
        </p:nvSpPr>
        <p:spPr>
          <a:xfrm>
            <a:off x="1219200" y="27305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 b="0"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" type="body"/>
          </p:nvPr>
        </p:nvSpPr>
        <p:spPr>
          <a:xfrm>
            <a:off x="1219200" y="1600200"/>
            <a:ext cx="25400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80"/>
              </a:spcBef>
              <a:spcAft>
                <a:spcPts val="0"/>
              </a:spcAft>
              <a:buSzPts val="1530"/>
              <a:buNone/>
              <a:defRPr sz="1800"/>
            </a:lvl1pPr>
            <a:lvl2pPr indent="-228600" lvl="1" marL="914400" algn="l">
              <a:spcBef>
                <a:spcPts val="37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37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spcBef>
                <a:spcPts val="37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370"/>
              </a:spcBef>
              <a:spcAft>
                <a:spcPts val="0"/>
              </a:spcAft>
              <a:buSzPts val="900"/>
              <a:buFont typeface="Libre Baskerville"/>
              <a:buNone/>
              <a:defRPr sz="900"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10" type="dt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1" type="ftr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/>
          <p:nvPr>
            <p:ph idx="12" type="sldNum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78" name="Google Shape;78;p27"/>
          <p:cNvSpPr txBox="1"/>
          <p:nvPr>
            <p:ph idx="2" type="body"/>
          </p:nvPr>
        </p:nvSpPr>
        <p:spPr>
          <a:xfrm>
            <a:off x="3962400" y="1600200"/>
            <a:ext cx="76200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ép képaláírással" type="picTx">
  <p:cSld name="PICTURE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8"/>
          <p:cNvSpPr txBox="1"/>
          <p:nvPr>
            <p:ph type="title"/>
          </p:nvPr>
        </p:nvSpPr>
        <p:spPr>
          <a:xfrm>
            <a:off x="1219200" y="4900550"/>
            <a:ext cx="97536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Franklin"/>
              <a:buNone/>
              <a:defRPr b="0"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1" type="body"/>
          </p:nvPr>
        </p:nvSpPr>
        <p:spPr>
          <a:xfrm>
            <a:off x="1219200" y="5445825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80"/>
              </a:spcBef>
              <a:spcAft>
                <a:spcPts val="0"/>
              </a:spcAft>
              <a:buSzPts val="1360"/>
              <a:buFont typeface="Libre Baskerville"/>
              <a:buNone/>
              <a:defRPr sz="1600"/>
            </a:lvl1pPr>
            <a:lvl2pPr indent="-293369" lvl="1" marL="914400" algn="l">
              <a:spcBef>
                <a:spcPts val="370"/>
              </a:spcBef>
              <a:spcAft>
                <a:spcPts val="0"/>
              </a:spcAft>
              <a:buSzPts val="1020"/>
              <a:buChar char="⚫"/>
              <a:defRPr sz="1200"/>
            </a:lvl2pPr>
            <a:lvl3pPr indent="-282575" lvl="2" marL="1371600" algn="l">
              <a:spcBef>
                <a:spcPts val="370"/>
              </a:spcBef>
              <a:spcAft>
                <a:spcPts val="0"/>
              </a:spcAft>
              <a:buSzPts val="850"/>
              <a:buChar char="⚫"/>
              <a:defRPr sz="1000"/>
            </a:lvl3pPr>
            <a:lvl4pPr indent="-274319" lvl="3" marL="1828800" algn="l">
              <a:spcBef>
                <a:spcPts val="370"/>
              </a:spcBef>
              <a:spcAft>
                <a:spcPts val="0"/>
              </a:spcAft>
              <a:buSzPts val="720"/>
              <a:buChar char="⚫"/>
              <a:defRPr sz="900"/>
            </a:lvl4pPr>
            <a:lvl5pPr indent="-285750" lvl="4" marL="2286000" algn="l">
              <a:spcBef>
                <a:spcPts val="370"/>
              </a:spcBef>
              <a:spcAft>
                <a:spcPts val="0"/>
              </a:spcAft>
              <a:buSzPts val="900"/>
              <a:buFont typeface="Libre Baskerville"/>
              <a:buChar char="o"/>
              <a:defRPr sz="900"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0" type="dt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1" type="ftr"/>
          </p:nvPr>
        </p:nvSpPr>
        <p:spPr>
          <a:xfrm>
            <a:off x="1219200" y="6172200"/>
            <a:ext cx="518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8"/>
          <p:cNvSpPr/>
          <p:nvPr>
            <p:ph idx="12" type="sldNum"/>
          </p:nvPr>
        </p:nvSpPr>
        <p:spPr>
          <a:xfrm>
            <a:off x="195072" y="6208776"/>
            <a:ext cx="6096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85" name="Google Shape;85;p28"/>
          <p:cNvSpPr/>
          <p:nvPr/>
        </p:nvSpPr>
        <p:spPr>
          <a:xfrm flipH="1" rot="10800000">
            <a:off x="91076" y="4683555"/>
            <a:ext cx="120091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6" name="Google Shape;86;p28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7" name="Google Shape;87;p28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8" name="Google Shape;88;p28"/>
          <p:cNvSpPr/>
          <p:nvPr>
            <p:ph idx="2" type="pic"/>
          </p:nvPr>
        </p:nvSpPr>
        <p:spPr>
          <a:xfrm>
            <a:off x="91078" y="66676"/>
            <a:ext cx="12002498" cy="4581525"/>
          </a:xfrm>
          <a:prstGeom prst="round2SameRect">
            <a:avLst>
              <a:gd fmla="val 7101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marR="0" rtl="0" algn="l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marR="0" rtl="0" algn="l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7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marR="0" rtl="0" algn="l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marR="0" rtl="0" algn="l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marR="0" rtl="0" algn="l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marR="0" rtl="0" algn="l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marR="0" rtl="0" algn="l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marR="0" rtl="0" algn="l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" name="Google Shape;11;p19"/>
          <p:cNvSpPr/>
          <p:nvPr/>
        </p:nvSpPr>
        <p:spPr>
          <a:xfrm>
            <a:off x="85344" y="69755"/>
            <a:ext cx="12017828" cy="6693408"/>
          </a:xfrm>
          <a:prstGeom prst="roundRect">
            <a:avLst>
              <a:gd fmla="val 4929" name="adj"/>
            </a:avLst>
          </a:prstGeom>
          <a:solidFill>
            <a:schemeClr val="lt1"/>
          </a:solidFill>
          <a:ln cap="sq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" name="Google Shape;12;p19"/>
          <p:cNvSpPr txBox="1"/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 b="0" i="0" sz="4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9"/>
          <p:cNvSpPr txBox="1"/>
          <p:nvPr>
            <p:ph idx="1" type="body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935" lvl="0" marL="457200" marR="0" rtl="0" algn="l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58140" lvl="1" marL="914400" marR="0" rtl="0" algn="l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36550" lvl="2" marL="1371600" marR="0" rtl="0" algn="l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7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30200" lvl="3" marL="1828800" marR="0" rtl="0" algn="l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55600" lvl="4" marL="2286000" marR="0" rtl="0" algn="l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marR="0" rtl="0" algn="l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342900" lvl="6" marL="3200400" marR="0" rtl="0" algn="l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42900" lvl="7" marL="3657600" marR="0" rtl="0" algn="l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42900" lvl="8" marL="4114800" marR="0" rtl="0" algn="l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0" type="dt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5" name="Google Shape;15;p19"/>
          <p:cNvSpPr txBox="1"/>
          <p:nvPr>
            <p:ph idx="11" type="ftr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6" name="Google Shape;16;p19"/>
          <p:cNvSpPr/>
          <p:nvPr>
            <p:ph idx="12" type="sldNum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engage.uni-miskolc.hu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Relationship Id="rId4" Type="http://schemas.openxmlformats.org/officeDocument/2006/relationships/image" Target="../media/image13.jpg"/><Relationship Id="rId5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Relationship Id="rId4" Type="http://schemas.openxmlformats.org/officeDocument/2006/relationships/image" Target="../media/image8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7" Type="http://schemas.openxmlformats.org/officeDocument/2006/relationships/image" Target="../media/image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mailto:ailsa@volny.cz" TargetMode="External"/><Relationship Id="rId4" Type="http://schemas.openxmlformats.org/officeDocument/2006/relationships/hyperlink" Target="mailto:michaela.samalova@seznam.cz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engage.uni-miskolc.hu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/>
          <p:nvPr>
            <p:ph idx="1" type="subTitle"/>
          </p:nvPr>
        </p:nvSpPr>
        <p:spPr>
          <a:xfrm>
            <a:off x="4100945" y="3546763"/>
            <a:ext cx="8091055" cy="2000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b="1" lang="cs-CZ" sz="4000"/>
              <a:t>Online materials for the support of pupils with special educational needs in the English classroom</a:t>
            </a:r>
            <a:endParaRPr b="1" sz="3200">
              <a:solidFill>
                <a:srgbClr val="000066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7" name="Google Shape;107;p1"/>
          <p:cNvSpPr txBox="1"/>
          <p:nvPr>
            <p:ph type="ctrTitle"/>
          </p:nvPr>
        </p:nvSpPr>
        <p:spPr>
          <a:xfrm>
            <a:off x="4867422" y="1122364"/>
            <a:ext cx="7019778" cy="2106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9000"/>
              <a:buFont typeface="Corben"/>
              <a:buNone/>
            </a:pPr>
            <a:r>
              <a:rPr lang="cs-CZ" sz="9000">
                <a:solidFill>
                  <a:srgbClr val="000066"/>
                </a:solidFill>
                <a:latin typeface="Corben"/>
                <a:ea typeface="Corben"/>
                <a:cs typeface="Corben"/>
                <a:sym typeface="Corben"/>
              </a:rPr>
              <a:t>ENGaGE</a:t>
            </a:r>
            <a:endParaRPr sz="9000">
              <a:solidFill>
                <a:srgbClr val="000066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pic>
        <p:nvPicPr>
          <p:cNvPr descr="A képen vektorgrafika látható&#10;&#10;A leírás nagyon megbízható" id="108" name="Google Shape;10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742" y="873889"/>
            <a:ext cx="5119540" cy="498481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"/>
          <p:cNvSpPr txBox="1"/>
          <p:nvPr>
            <p:ph idx="11" type="ftr"/>
          </p:nvPr>
        </p:nvSpPr>
        <p:spPr>
          <a:xfrm>
            <a:off x="6660444" y="6172200"/>
            <a:ext cx="5238044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ENGaGE: Digital English German task bank for 4th-8th class dyslexic learners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2017-1-HU01-KA201-035955                                                                   </a:t>
            </a:r>
            <a:endParaRPr/>
          </a:p>
        </p:txBody>
      </p:sp>
      <p:pic>
        <p:nvPicPr>
          <p:cNvPr descr="http://www.art.pte.hu/sites/www.art.pte.hu/files/files/kepek/logo-erasmus-plus.png" id="110" name="Google Shape;11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5586" y="6036561"/>
            <a:ext cx="2906518" cy="5918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2.wp.com/engage.uni-miskolc.hu/wp-content/uploads/2018/01/tempus-logo.png?fit=123%2C73" id="111" name="Google Shape;11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42833" y="5963606"/>
            <a:ext cx="1171575" cy="69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"/>
          <p:cNvSpPr txBox="1"/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r>
              <a:rPr lang="cs-CZ"/>
              <a:t>Software</a:t>
            </a:r>
            <a:endParaRPr/>
          </a:p>
        </p:txBody>
      </p:sp>
      <p:sp>
        <p:nvSpPr>
          <p:cNvPr id="199" name="Google Shape;199;p10"/>
          <p:cNvSpPr txBox="1"/>
          <p:nvPr>
            <p:ph idx="11" type="ftr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ENGaGE: Digital English and German task bank                                                                                                           for 4th-8th class dyslexic learners                                                                   </a:t>
            </a:r>
            <a:endParaRPr/>
          </a:p>
        </p:txBody>
      </p:sp>
      <p:sp>
        <p:nvSpPr>
          <p:cNvPr id="200" name="Google Shape;200;p10"/>
          <p:cNvSpPr txBox="1"/>
          <p:nvPr>
            <p:ph idx="1" type="body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ts val="3060"/>
              <a:buNone/>
            </a:pPr>
            <a:r>
              <a:t/>
            </a:r>
            <a:endParaRPr sz="36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ts val="3060"/>
              <a:buNone/>
            </a:pPr>
            <a:r>
              <a:rPr lang="cs-CZ" sz="3600">
                <a:latin typeface="Libre Franklin"/>
                <a:ea typeface="Libre Franklin"/>
                <a:cs typeface="Libre Franklin"/>
                <a:sym typeface="Libre Franklin"/>
              </a:rPr>
              <a:t>Screenager</a:t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133985" lvl="0" marL="274320" rtl="0" algn="l">
              <a:spcBef>
                <a:spcPts val="58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133985" lvl="0" marL="274320" rtl="0" algn="l">
              <a:spcBef>
                <a:spcPts val="58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l">
              <a:spcBef>
                <a:spcPts val="58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l">
              <a:spcBef>
                <a:spcPts val="58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01" name="Google Shape;20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2942" y="3707299"/>
            <a:ext cx="2533650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0"/>
          <p:cNvPicPr preferRelativeResize="0"/>
          <p:nvPr/>
        </p:nvPicPr>
        <p:blipFill rotWithShape="1">
          <a:blip r:embed="rId4">
            <a:alphaModFix/>
          </a:blip>
          <a:srcRect b="4809" l="0" r="62689" t="15105"/>
          <a:stretch/>
        </p:blipFill>
        <p:spPr>
          <a:xfrm>
            <a:off x="6041985" y="300942"/>
            <a:ext cx="5183755" cy="6258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"/>
          <p:cNvSpPr txBox="1"/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r>
              <a:rPr lang="cs-CZ"/>
              <a:t>Content </a:t>
            </a:r>
            <a:endParaRPr/>
          </a:p>
        </p:txBody>
      </p:sp>
      <p:sp>
        <p:nvSpPr>
          <p:cNvPr id="209" name="Google Shape;209;p11"/>
          <p:cNvSpPr txBox="1"/>
          <p:nvPr>
            <p:ph idx="11" type="ftr"/>
          </p:nvPr>
        </p:nvSpPr>
        <p:spPr>
          <a:xfrm>
            <a:off x="1219199" y="6139543"/>
            <a:ext cx="10441578" cy="4898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ENGaGE: Digital English and German task bank for 4th-8th class dyslexic learners       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2017-1-HU01-KA201-035955                                                           </a:t>
            </a:r>
            <a:endParaRPr/>
          </a:p>
        </p:txBody>
      </p:sp>
      <p:sp>
        <p:nvSpPr>
          <p:cNvPr id="210" name="Google Shape;210;p11"/>
          <p:cNvSpPr txBox="1"/>
          <p:nvPr>
            <p:ph idx="1" type="body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3985" lvl="0" marL="274320" rtl="0" algn="l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133985" lvl="0" marL="274320" rtl="0" algn="l">
              <a:spcBef>
                <a:spcPts val="58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cs-CZ">
                <a:latin typeface="Libre Franklin"/>
                <a:ea typeface="Libre Franklin"/>
                <a:cs typeface="Libre Franklin"/>
                <a:sym typeface="Libre Franklin"/>
              </a:rPr>
              <a:t>8 topics</a:t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l">
              <a:spcBef>
                <a:spcPts val="580"/>
              </a:spcBef>
              <a:spcAft>
                <a:spcPts val="0"/>
              </a:spcAft>
              <a:buSzPts val="1190"/>
              <a:buNone/>
            </a:pPr>
            <a:r>
              <a:t/>
            </a:r>
            <a:endParaRPr sz="14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b="1" lang="cs-CZ">
                <a:latin typeface="Libre Franklin"/>
                <a:ea typeface="Libre Franklin"/>
                <a:cs typeface="Libre Franklin"/>
                <a:sym typeface="Libre Franklin"/>
              </a:rPr>
              <a:t>4 language levels</a:t>
            </a:r>
            <a:r>
              <a:rPr lang="cs-CZ">
                <a:latin typeface="Libre Franklin"/>
                <a:ea typeface="Libre Franklin"/>
                <a:cs typeface="Libre Franklin"/>
                <a:sym typeface="Libre Franklin"/>
              </a:rPr>
              <a:t>: A1-, A1+, A2-, A2+</a:t>
            </a:r>
            <a:endParaRPr/>
          </a:p>
          <a:p>
            <a:pPr indent="-133985" lvl="0" marL="274320" rtl="0" algn="l">
              <a:spcBef>
                <a:spcPts val="58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cs-CZ">
                <a:latin typeface="Libre Franklin"/>
                <a:ea typeface="Libre Franklin"/>
                <a:cs typeface="Libre Franklin"/>
                <a:sym typeface="Libre Franklin"/>
              </a:rPr>
              <a:t>= </a:t>
            </a:r>
            <a:r>
              <a:rPr b="1" lang="cs-CZ">
                <a:latin typeface="Libre Franklin"/>
                <a:ea typeface="Libre Franklin"/>
                <a:cs typeface="Libre Franklin"/>
                <a:sym typeface="Libre Franklin"/>
              </a:rPr>
              <a:t>32 modules for each language</a:t>
            </a:r>
            <a:endParaRPr b="1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 txBox="1"/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r>
              <a:rPr lang="cs-CZ"/>
              <a:t>Content (English)</a:t>
            </a:r>
            <a:endParaRPr/>
          </a:p>
        </p:txBody>
      </p:sp>
      <p:sp>
        <p:nvSpPr>
          <p:cNvPr id="217" name="Google Shape;217;p12"/>
          <p:cNvSpPr txBox="1"/>
          <p:nvPr>
            <p:ph idx="11" type="ftr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ENGaGE: Digital English and German task bank                                                                                                           for 4th-8th class dyslexic learners                                                                   </a:t>
            </a:r>
            <a:endParaRPr/>
          </a:p>
        </p:txBody>
      </p:sp>
      <p:graphicFrame>
        <p:nvGraphicFramePr>
          <p:cNvPr id="218" name="Google Shape;218;p12"/>
          <p:cNvGraphicFramePr/>
          <p:nvPr/>
        </p:nvGraphicFramePr>
        <p:xfrm>
          <a:off x="1219200" y="14478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{AD253058-241B-421C-8A46-E1BACE9EC02C}</a:tableStyleId>
              </a:tblPr>
              <a:tblGrid>
                <a:gridCol w="568025"/>
                <a:gridCol w="5749625"/>
                <a:gridCol w="1025225"/>
                <a:gridCol w="983675"/>
                <a:gridCol w="1039100"/>
                <a:gridCol w="997525"/>
              </a:tblGrid>
              <a:tr h="508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400" u="none" cap="none" strike="noStrik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TOPIC</a:t>
                      </a:r>
                      <a:endParaRPr sz="2400" u="none" cap="none" strike="noStrik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400" u="none" cap="none" strike="noStrik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A1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400" u="none" cap="none" strike="noStrik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A1+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400" u="none" cap="none" strike="noStrik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A2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400" u="none" cap="none" strike="noStrik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A2+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08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cs-CZ" sz="1800" u="none" cap="none" strike="noStrik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cs-CZ" sz="1800" u="none" cap="none" strike="noStrik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All about me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</a:tr>
              <a:tr h="430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18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Family 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</a:tr>
              <a:tr h="508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18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Friends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</a:tr>
              <a:tr h="508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18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School/world of work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</a:tr>
              <a:tr h="508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18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Places/home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</a:tr>
              <a:tr h="508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18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Clothes/weather/services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</a:tr>
              <a:tr h="508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18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Holidays/celebrations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</a:tr>
              <a:tr h="508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18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Food and drink/health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000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000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"/>
          <p:cNvSpPr txBox="1"/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r>
              <a:rPr lang="cs-CZ"/>
              <a:t>Content (German)</a:t>
            </a:r>
            <a:endParaRPr/>
          </a:p>
        </p:txBody>
      </p:sp>
      <p:sp>
        <p:nvSpPr>
          <p:cNvPr id="225" name="Google Shape;225;p13"/>
          <p:cNvSpPr txBox="1"/>
          <p:nvPr>
            <p:ph idx="11" type="ftr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ENGaGE: Digital English and German task bank                                                                                                           for 4th-8th class dyslexic learners                                                                   </a:t>
            </a:r>
            <a:endParaRPr/>
          </a:p>
        </p:txBody>
      </p:sp>
      <p:graphicFrame>
        <p:nvGraphicFramePr>
          <p:cNvPr id="226" name="Google Shape;226;p13"/>
          <p:cNvGraphicFramePr/>
          <p:nvPr/>
        </p:nvGraphicFramePr>
        <p:xfrm>
          <a:off x="1219200" y="14478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{AD253058-241B-421C-8A46-E1BACE9EC02C}</a:tableStyleId>
              </a:tblPr>
              <a:tblGrid>
                <a:gridCol w="568025"/>
                <a:gridCol w="5749625"/>
                <a:gridCol w="1025225"/>
                <a:gridCol w="983675"/>
                <a:gridCol w="1039100"/>
                <a:gridCol w="997525"/>
              </a:tblGrid>
              <a:tr h="508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4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TOPIC</a:t>
                      </a:r>
                      <a:endParaRPr sz="24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4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A1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4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A1+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4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A2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4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A2+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08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cs-CZ" sz="18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cs-CZ" sz="18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Alles über mich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</a:tr>
              <a:tr h="430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18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Familie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</a:tr>
              <a:tr h="508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18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Freunde, Freundschaft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</a:tr>
              <a:tr h="508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18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Schule, Ausbildung, Beruf und Arbeit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</a:tr>
              <a:tr h="508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18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Orte, Wohnen,</a:t>
                      </a:r>
                      <a:r>
                        <a:rPr lang="cs-CZ" sz="18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 Umwelt und Umweltschutz</a:t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</a:tr>
              <a:tr h="508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18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Kleidung,</a:t>
                      </a:r>
                      <a:r>
                        <a:rPr lang="cs-CZ" sz="18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 Wetter und Jahreszeiten, Einkaufen, Dienstleistungen</a:t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</a:tr>
              <a:tr h="508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18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Ferien, Urlaub, Feste</a:t>
                      </a:r>
                      <a:r>
                        <a:rPr lang="cs-CZ" sz="18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 und Feiertage</a:t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</a:tr>
              <a:tr h="508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18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Essen und Trinken, Gesundheit</a:t>
                      </a:r>
                      <a:r>
                        <a:rPr lang="cs-CZ" sz="18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 und Sport</a:t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"/>
          <p:cNvSpPr txBox="1"/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r>
              <a:rPr lang="cs-CZ"/>
              <a:t>Module structure</a:t>
            </a:r>
            <a:endParaRPr/>
          </a:p>
        </p:txBody>
      </p:sp>
      <p:sp>
        <p:nvSpPr>
          <p:cNvPr id="233" name="Google Shape;233;p14"/>
          <p:cNvSpPr txBox="1"/>
          <p:nvPr>
            <p:ph idx="11" type="ftr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ENGaGE: Digital English and German task bank                                                                                                           for 4th-8th class dyslexic learners                                                                   </a:t>
            </a:r>
            <a:endParaRPr/>
          </a:p>
        </p:txBody>
      </p:sp>
      <p:sp>
        <p:nvSpPr>
          <p:cNvPr id="234" name="Google Shape;234;p14"/>
          <p:cNvSpPr txBox="1"/>
          <p:nvPr>
            <p:ph idx="1" type="body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/>
          </a:p>
        </p:txBody>
      </p:sp>
      <p:graphicFrame>
        <p:nvGraphicFramePr>
          <p:cNvPr id="235" name="Google Shape;235;p14"/>
          <p:cNvGraphicFramePr/>
          <p:nvPr/>
        </p:nvGraphicFramePr>
        <p:xfrm>
          <a:off x="2139832" y="16061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{AD253058-241B-421C-8A46-E1BACE9EC02C}</a:tableStyleId>
              </a:tblPr>
              <a:tblGrid>
                <a:gridCol w="1900825"/>
                <a:gridCol w="2957975"/>
                <a:gridCol w="3492250"/>
              </a:tblGrid>
              <a:tr h="709225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MODULE</a:t>
                      </a:r>
                      <a:endParaRPr/>
                    </a:p>
                  </a:txBody>
                  <a:tcPr marT="45725" marB="45725" marR="91450" marL="91450" anchor="ctr"/>
                </a:tc>
                <a:tc hMerge="1"/>
                <a:tc hMerge="1"/>
              </a:tr>
              <a:tr h="709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LESSON 1</a:t>
                      </a:r>
                      <a:endParaRPr/>
                    </a:p>
                  </a:txBody>
                  <a:tcPr marT="45725" marB="45725" marR="91450" marL="91450" anchor="ctr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Introductory lesson for learners with dyslexia</a:t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 hMerge="1"/>
              </a:tr>
              <a:tr h="709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LESSON 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Task 1 a/b/c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Task</a:t>
                      </a:r>
                      <a:r>
                        <a:rPr lang="cs-CZ" sz="18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 2 </a:t>
                      </a:r>
                      <a:r>
                        <a:rPr lang="cs-CZ" sz="18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a/b/c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09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LESSON 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Task</a:t>
                      </a:r>
                      <a:r>
                        <a:rPr lang="cs-CZ" sz="18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 1 a/b/c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Task</a:t>
                      </a:r>
                      <a:r>
                        <a:rPr lang="cs-CZ" sz="18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 2 a/b/c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09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LESSON 4</a:t>
                      </a:r>
                      <a:endParaRPr/>
                    </a:p>
                  </a:txBody>
                  <a:tcPr marT="45725" marB="45725" marR="91450" marL="91450" anchor="ctr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Individual and group projects</a:t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 hMerge="1"/>
              </a:tr>
              <a:tr h="709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LESSON 5</a:t>
                      </a:r>
                      <a:endParaRPr/>
                    </a:p>
                  </a:txBody>
                  <a:tcPr marT="45725" marB="45725" marR="91450" marL="91450" anchor="ctr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Revision</a:t>
                      </a:r>
                      <a:endParaRPr sz="18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/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"/>
          <p:cNvSpPr txBox="1"/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r>
              <a:rPr lang="cs-CZ"/>
              <a:t>Module characteristics</a:t>
            </a:r>
            <a:endParaRPr/>
          </a:p>
        </p:txBody>
      </p:sp>
      <p:sp>
        <p:nvSpPr>
          <p:cNvPr id="242" name="Google Shape;242;p15"/>
          <p:cNvSpPr txBox="1"/>
          <p:nvPr>
            <p:ph idx="11" type="ftr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ENGaGE: Digital English and German task bank                                                                                                           for 4th-8th class dyslexic learners                                                                   </a:t>
            </a:r>
            <a:endParaRPr/>
          </a:p>
        </p:txBody>
      </p:sp>
      <p:sp>
        <p:nvSpPr>
          <p:cNvPr id="243" name="Google Shape;243;p15"/>
          <p:cNvSpPr txBox="1"/>
          <p:nvPr>
            <p:ph idx="1" type="body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10"/>
              <a:buChar char="⚫"/>
            </a:pPr>
            <a:r>
              <a:rPr lang="cs-CZ">
                <a:latin typeface="Libre Franklin"/>
                <a:ea typeface="Libre Franklin"/>
                <a:cs typeface="Libre Franklin"/>
                <a:sym typeface="Libre Franklin"/>
              </a:rPr>
              <a:t>Communicative approach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cs-CZ">
                <a:latin typeface="Libre Franklin"/>
                <a:ea typeface="Libre Franklin"/>
                <a:cs typeface="Libre Franklin"/>
                <a:sym typeface="Libre Franklin"/>
              </a:rPr>
              <a:t>Intercultural approach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cs-CZ">
                <a:latin typeface="Libre Franklin"/>
                <a:ea typeface="Libre Franklin"/>
                <a:cs typeface="Libre Franklin"/>
                <a:sym typeface="Libre Franklin"/>
              </a:rPr>
              <a:t>Inclusion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cs-CZ">
                <a:latin typeface="Libre Franklin"/>
                <a:ea typeface="Libre Franklin"/>
                <a:cs typeface="Libre Franklin"/>
                <a:sym typeface="Libre Franklin"/>
              </a:rPr>
              <a:t>Autonomous learning 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cs-CZ">
                <a:latin typeface="Libre Franklin"/>
                <a:ea typeface="Libre Franklin"/>
                <a:cs typeface="Libre Franklin"/>
                <a:sym typeface="Libre Franklin"/>
              </a:rPr>
              <a:t>Gender balance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cs-CZ">
                <a:latin typeface="Libre Franklin"/>
                <a:ea typeface="Libre Franklin"/>
                <a:cs typeface="Libre Franklin"/>
                <a:sym typeface="Libre Franklin"/>
              </a:rPr>
              <a:t>Appropriate for the target age and language level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cs-CZ">
                <a:latin typeface="Libre Franklin"/>
                <a:ea typeface="Libre Franklin"/>
                <a:cs typeface="Libre Franklin"/>
                <a:sym typeface="Libre Franklin"/>
              </a:rPr>
              <a:t>Audio-visual support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cs-CZ">
                <a:latin typeface="Libre Franklin"/>
                <a:ea typeface="Libre Franklin"/>
                <a:cs typeface="Libre Franklin"/>
                <a:sym typeface="Libre Franklin"/>
              </a:rPr>
              <a:t>Context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cs-CZ">
                <a:latin typeface="Libre Franklin"/>
                <a:ea typeface="Libre Franklin"/>
                <a:cs typeface="Libre Franklin"/>
                <a:sym typeface="Libre Franklin"/>
              </a:rPr>
              <a:t>Progress (reception – production)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cs-CZ">
                <a:latin typeface="Libre Franklin"/>
                <a:ea typeface="Libre Franklin"/>
                <a:cs typeface="Libre Franklin"/>
                <a:sym typeface="Libre Franklin"/>
              </a:rPr>
              <a:t>Interactive activities</a:t>
            </a:r>
            <a:endParaRPr/>
          </a:p>
        </p:txBody>
      </p:sp>
      <p:pic>
        <p:nvPicPr>
          <p:cNvPr id="244" name="Google Shape;244;p15"/>
          <p:cNvPicPr preferRelativeResize="0"/>
          <p:nvPr/>
        </p:nvPicPr>
        <p:blipFill rotWithShape="1">
          <a:blip r:embed="rId3">
            <a:alphaModFix/>
          </a:blip>
          <a:srcRect b="12221" l="16290" r="17155" t="10631"/>
          <a:stretch/>
        </p:blipFill>
        <p:spPr>
          <a:xfrm rot="1079276">
            <a:off x="7500552" y="-1075038"/>
            <a:ext cx="7302844" cy="5290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 txBox="1"/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r>
              <a:rPr lang="cs-CZ"/>
              <a:t>Access</a:t>
            </a:r>
            <a:endParaRPr/>
          </a:p>
        </p:txBody>
      </p:sp>
      <p:sp>
        <p:nvSpPr>
          <p:cNvPr id="251" name="Google Shape;251;p16"/>
          <p:cNvSpPr txBox="1"/>
          <p:nvPr>
            <p:ph idx="11" type="ftr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ENGaGE: Digital English and German task bank                                                                                                           for 4th-8th class dyslexic learners                                                                   </a:t>
            </a:r>
            <a:endParaRPr/>
          </a:p>
        </p:txBody>
      </p:sp>
      <p:sp>
        <p:nvSpPr>
          <p:cNvPr id="252" name="Google Shape;252;p16"/>
          <p:cNvSpPr txBox="1"/>
          <p:nvPr>
            <p:ph idx="1" type="body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265113" rtl="0" algn="ctr">
              <a:spcBef>
                <a:spcPts val="580"/>
              </a:spcBef>
              <a:spcAft>
                <a:spcPts val="0"/>
              </a:spcAft>
              <a:buSzPts val="2210"/>
              <a:buNone/>
            </a:pPr>
            <a:r>
              <a:rPr lang="cs-CZ" u="sng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3"/>
              </a:rPr>
              <a:t>http://engage.uni-miskolc.hu</a:t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265113" rtl="0" algn="l">
              <a:spcBef>
                <a:spcPts val="580"/>
              </a:spcBef>
              <a:spcAft>
                <a:spcPts val="0"/>
              </a:spcAft>
              <a:buSzPts val="2210"/>
              <a:buNone/>
            </a:pPr>
            <a:r>
              <a:rPr lang="cs-CZ">
                <a:latin typeface="Libre Franklin"/>
                <a:ea typeface="Libre Franklin"/>
                <a:cs typeface="Libre Franklin"/>
                <a:sym typeface="Libre Franklin"/>
              </a:rPr>
              <a:t>  </a:t>
            </a:r>
            <a:endParaRPr/>
          </a:p>
          <a:p>
            <a:pPr indent="0" lvl="0" marL="265113" rtl="0" algn="l">
              <a:spcBef>
                <a:spcPts val="58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265113" rtl="0" algn="l">
              <a:spcBef>
                <a:spcPts val="580"/>
              </a:spcBef>
              <a:spcAft>
                <a:spcPts val="0"/>
              </a:spcAft>
              <a:buSzPts val="2210"/>
              <a:buNone/>
            </a:pPr>
            <a:r>
              <a:rPr lang="cs-CZ"/>
              <a:t>→</a:t>
            </a:r>
            <a:r>
              <a:rPr lang="cs-CZ">
                <a:latin typeface="Libre Franklin"/>
                <a:ea typeface="Libre Franklin"/>
                <a:cs typeface="Libre Franklin"/>
                <a:sym typeface="Libre Franklin"/>
              </a:rPr>
              <a:t> English </a:t>
            </a:r>
            <a:r>
              <a:rPr lang="cs-CZ"/>
              <a:t>→ </a:t>
            </a:r>
            <a:r>
              <a:rPr lang="cs-CZ">
                <a:latin typeface="Libre Franklin"/>
                <a:ea typeface="Libre Franklin"/>
                <a:cs typeface="Libre Franklin"/>
                <a:sym typeface="Libre Franklin"/>
              </a:rPr>
              <a:t>ENGaGE Taskbank</a:t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265113" rtl="0" algn="l">
              <a:spcBef>
                <a:spcPts val="58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265113" rtl="0" algn="l">
              <a:spcBef>
                <a:spcPts val="580"/>
              </a:spcBef>
              <a:spcAft>
                <a:spcPts val="0"/>
              </a:spcAft>
              <a:buSzPts val="2210"/>
              <a:buNone/>
            </a:pPr>
            <a:r>
              <a:rPr lang="cs-CZ"/>
              <a:t>→ </a:t>
            </a:r>
            <a:r>
              <a:rPr lang="cs-CZ">
                <a:latin typeface="Libre Franklin"/>
                <a:ea typeface="Libre Franklin"/>
                <a:cs typeface="Libre Franklin"/>
                <a:sym typeface="Libre Franklin"/>
              </a:rPr>
              <a:t>Deutsch </a:t>
            </a:r>
            <a:r>
              <a:rPr lang="cs-CZ"/>
              <a:t>→</a:t>
            </a:r>
            <a:r>
              <a:rPr lang="cs-CZ">
                <a:latin typeface="Libre Franklin"/>
                <a:ea typeface="Libre Franklin"/>
                <a:cs typeface="Libre Franklin"/>
                <a:sym typeface="Libre Franklin"/>
              </a:rPr>
              <a:t> Selbstlerntutorium</a:t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265113" rtl="0" algn="l">
              <a:spcBef>
                <a:spcPts val="58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"/>
          <p:cNvSpPr txBox="1"/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r>
              <a:rPr lang="cs-CZ"/>
              <a:t>Your experience</a:t>
            </a:r>
            <a:endParaRPr/>
          </a:p>
        </p:txBody>
      </p:sp>
      <p:sp>
        <p:nvSpPr>
          <p:cNvPr id="259" name="Google Shape;259;p17"/>
          <p:cNvSpPr txBox="1"/>
          <p:nvPr>
            <p:ph idx="11" type="ftr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ENGaGE: Digital English and German task bank                                                                                                           for 4th-8th class dyslexic learners                                                                   </a:t>
            </a:r>
            <a:endParaRPr/>
          </a:p>
        </p:txBody>
      </p:sp>
      <p:pic>
        <p:nvPicPr>
          <p:cNvPr id="260" name="Google Shape;260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-864347">
            <a:off x="829828" y="1982386"/>
            <a:ext cx="4219832" cy="2813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369007">
            <a:off x="7015616" y="718045"/>
            <a:ext cx="4340352" cy="2893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19584" y="3029227"/>
            <a:ext cx="4787049" cy="3191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"/>
          <p:cNvSpPr txBox="1"/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r>
              <a:rPr lang="cs-CZ"/>
              <a:t>Partners of the project</a:t>
            </a:r>
            <a:endParaRPr/>
          </a:p>
        </p:txBody>
      </p:sp>
      <p:sp>
        <p:nvSpPr>
          <p:cNvPr id="268" name="Google Shape;268;p18"/>
          <p:cNvSpPr txBox="1"/>
          <p:nvPr>
            <p:ph idx="11" type="ftr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ENGaGE: Digital English and German task bank                                                                                                           for 4th-8th class dyslexic learners                                                                   </a:t>
            </a:r>
            <a:endParaRPr/>
          </a:p>
        </p:txBody>
      </p:sp>
      <p:pic>
        <p:nvPicPr>
          <p:cNvPr id="269" name="Google Shape;269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2563" y="1690830"/>
            <a:ext cx="2139674" cy="213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25271" y="4195768"/>
            <a:ext cx="2969558" cy="1069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68711" y="4173075"/>
            <a:ext cx="2857500" cy="11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42503" y="1523581"/>
            <a:ext cx="2167417" cy="2162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19200" y="1690830"/>
            <a:ext cx="3794872" cy="2136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60837d5f07_1_0"/>
          <p:cNvSpPr txBox="1"/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60837d5f07_1_0"/>
          <p:cNvSpPr txBox="1"/>
          <p:nvPr>
            <p:ph idx="1" type="body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80"/>
              </a:spcBef>
              <a:spcAft>
                <a:spcPts val="0"/>
              </a:spcAft>
              <a:buNone/>
            </a:pPr>
            <a:r>
              <a:rPr lang="cs-CZ" sz="3600" u="sng">
                <a:solidFill>
                  <a:schemeClr val="hlink"/>
                </a:solidFill>
                <a:hlinkClick r:id="rId3"/>
              </a:rPr>
              <a:t>ailsa@volny.cz</a:t>
            </a:r>
            <a:endParaRPr sz="3600"/>
          </a:p>
          <a:p>
            <a:pPr indent="0" lvl="0" marL="0" rtl="0" algn="l">
              <a:spcBef>
                <a:spcPts val="580"/>
              </a:spcBef>
              <a:spcAft>
                <a:spcPts val="0"/>
              </a:spcAft>
              <a:buNone/>
            </a:pPr>
            <a:r>
              <a:rPr lang="cs-CZ" sz="3600" u="sng">
                <a:solidFill>
                  <a:schemeClr val="hlink"/>
                </a:solidFill>
                <a:hlinkClick r:id="rId4"/>
              </a:rPr>
              <a:t>michaela.samalova@seznam.cz</a:t>
            </a:r>
            <a:endParaRPr sz="3600"/>
          </a:p>
          <a:p>
            <a:pPr indent="0" lvl="0" marL="0" rtl="0" algn="l">
              <a:spcBef>
                <a:spcPts val="5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 txBox="1"/>
          <p:nvPr>
            <p:ph idx="1" type="subTitle"/>
          </p:nvPr>
        </p:nvSpPr>
        <p:spPr>
          <a:xfrm>
            <a:off x="4100945" y="3546763"/>
            <a:ext cx="8091055" cy="2000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b="1" lang="cs-CZ" sz="4000"/>
              <a:t>Online materials for the support of pupils with special educational needs in the English classroom</a:t>
            </a:r>
            <a:endParaRPr b="1" sz="3200">
              <a:solidFill>
                <a:srgbClr val="000066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8" name="Google Shape;118;p2"/>
          <p:cNvSpPr txBox="1"/>
          <p:nvPr>
            <p:ph type="ctrTitle"/>
          </p:nvPr>
        </p:nvSpPr>
        <p:spPr>
          <a:xfrm>
            <a:off x="4867422" y="1122364"/>
            <a:ext cx="7019778" cy="2106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9000"/>
              <a:buFont typeface="Corben"/>
              <a:buNone/>
            </a:pPr>
            <a:r>
              <a:rPr lang="cs-CZ" sz="9000">
                <a:solidFill>
                  <a:srgbClr val="000066"/>
                </a:solidFill>
                <a:latin typeface="Corben"/>
                <a:ea typeface="Corben"/>
                <a:cs typeface="Corben"/>
                <a:sym typeface="Corben"/>
              </a:rPr>
              <a:t>ENGaGE</a:t>
            </a:r>
            <a:endParaRPr sz="9000">
              <a:solidFill>
                <a:srgbClr val="000066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pic>
        <p:nvPicPr>
          <p:cNvPr descr="A képen vektorgrafika látható&#10;&#10;A leírás nagyon megbízható" id="119" name="Google Shape;11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742" y="873889"/>
            <a:ext cx="5119540" cy="498481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"/>
          <p:cNvSpPr txBox="1"/>
          <p:nvPr>
            <p:ph idx="11" type="ftr"/>
          </p:nvPr>
        </p:nvSpPr>
        <p:spPr>
          <a:xfrm>
            <a:off x="6660444" y="6172200"/>
            <a:ext cx="5238044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ENGaGE: Digital English German task bank for 4th-8th class dyslexic learners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2017-1-HU01-KA201-035955                                                                   </a:t>
            </a:r>
            <a:endParaRPr/>
          </a:p>
        </p:txBody>
      </p:sp>
      <p:pic>
        <p:nvPicPr>
          <p:cNvPr descr="http://www.art.pte.hu/sites/www.art.pte.hu/files/files/kepek/logo-erasmus-plus.png" id="121" name="Google Shape;12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5586" y="6036561"/>
            <a:ext cx="2906518" cy="5918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2.wp.com/engage.uni-miskolc.hu/wp-content/uploads/2018/01/tempus-logo.png?fit=123%2C73" id="122" name="Google Shape;12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42833" y="5963606"/>
            <a:ext cx="1171575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"/>
          <p:cNvPicPr preferRelativeResize="0"/>
          <p:nvPr/>
        </p:nvPicPr>
        <p:blipFill rotWithShape="1">
          <a:blip r:embed="rId6">
            <a:alphaModFix/>
          </a:blip>
          <a:srcRect b="0" l="0" r="0" t="28274"/>
          <a:stretch/>
        </p:blipFill>
        <p:spPr>
          <a:xfrm rot="-1242740">
            <a:off x="2336791" y="1093957"/>
            <a:ext cx="9627973" cy="6905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 txBox="1"/>
          <p:nvPr>
            <p:ph idx="11" type="ftr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ENGaGE: Digital English and German task bank                                                                                                           for 4th-8th class dyslexic learners                                                                   </a:t>
            </a: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>
            <a:off x="1106489" y="1520005"/>
            <a:ext cx="10357127" cy="3131224"/>
            <a:chOff x="3036" y="720387"/>
            <a:chExt cx="10357127" cy="3131224"/>
          </a:xfrm>
        </p:grpSpPr>
        <p:sp>
          <p:nvSpPr>
            <p:cNvPr id="130" name="Google Shape;130;p3"/>
            <p:cNvSpPr/>
            <p:nvPr/>
          </p:nvSpPr>
          <p:spPr>
            <a:xfrm>
              <a:off x="3036" y="720387"/>
              <a:ext cx="2408634" cy="1445180"/>
            </a:xfrm>
            <a:prstGeom prst="rect">
              <a:avLst/>
            </a:prstGeom>
            <a:solidFill>
              <a:srgbClr val="D34614"/>
            </a:solidFill>
            <a:ln>
              <a:noFill/>
            </a:ln>
            <a:effectLst>
              <a:outerShdw blurRad="38100" rotWithShape="0" algn="t" dir="5400000" dist="2540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3"/>
            <p:cNvSpPr txBox="1"/>
            <p:nvPr/>
          </p:nvSpPr>
          <p:spPr>
            <a:xfrm>
              <a:off x="3036" y="720387"/>
              <a:ext cx="2408634" cy="14451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Libre Baskerville"/>
                <a:buNone/>
              </a:pPr>
              <a:r>
                <a:rPr b="0" i="0" lang="cs-CZ" sz="2800" u="none" cap="none" strike="noStrike">
                  <a:solidFill>
                    <a:schemeClr val="lt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dyslexia</a:t>
              </a:r>
              <a:endParaRPr b="0" i="0" sz="2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652533" y="720387"/>
              <a:ext cx="2408634" cy="1445180"/>
            </a:xfrm>
            <a:prstGeom prst="rect">
              <a:avLst/>
            </a:prstGeom>
            <a:solidFill>
              <a:srgbClr val="D34614"/>
            </a:solidFill>
            <a:ln>
              <a:noFill/>
            </a:ln>
            <a:effectLst>
              <a:outerShdw blurRad="38100" rotWithShape="0" algn="t" dir="5400000" dist="2540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3"/>
            <p:cNvSpPr txBox="1"/>
            <p:nvPr/>
          </p:nvSpPr>
          <p:spPr>
            <a:xfrm>
              <a:off x="2652533" y="720387"/>
              <a:ext cx="2408634" cy="14451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Libre Baskerville"/>
                <a:buNone/>
              </a:pPr>
              <a:r>
                <a:rPr b="0" i="0" lang="cs-CZ" sz="2800" u="none" cap="none" strike="noStrike">
                  <a:solidFill>
                    <a:schemeClr val="lt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online materials</a:t>
              </a:r>
              <a:endParaRPr b="0" i="0" sz="2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302031" y="720387"/>
              <a:ext cx="2408634" cy="1445180"/>
            </a:xfrm>
            <a:prstGeom prst="rect">
              <a:avLst/>
            </a:prstGeom>
            <a:solidFill>
              <a:srgbClr val="D34614"/>
            </a:solidFill>
            <a:ln>
              <a:noFill/>
            </a:ln>
            <a:effectLst>
              <a:outerShdw blurRad="38100" rotWithShape="0" algn="t" dir="5400000" dist="2540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3"/>
            <p:cNvSpPr txBox="1"/>
            <p:nvPr/>
          </p:nvSpPr>
          <p:spPr>
            <a:xfrm>
              <a:off x="5302031" y="720387"/>
              <a:ext cx="2408634" cy="14451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Libre Baskerville"/>
                <a:buNone/>
              </a:pPr>
              <a:r>
                <a:rPr b="0" i="0" lang="cs-CZ" sz="2800" u="none" cap="none" strike="noStrike">
                  <a:solidFill>
                    <a:schemeClr val="lt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English </a:t>
              </a: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7951529" y="720387"/>
              <a:ext cx="2408634" cy="1445180"/>
            </a:xfrm>
            <a:prstGeom prst="rect">
              <a:avLst/>
            </a:prstGeom>
            <a:solidFill>
              <a:srgbClr val="D34614"/>
            </a:solidFill>
            <a:ln>
              <a:noFill/>
            </a:ln>
            <a:effectLst>
              <a:outerShdw blurRad="38100" rotWithShape="0" algn="t" dir="5400000" dist="2540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3"/>
            <p:cNvSpPr txBox="1"/>
            <p:nvPr/>
          </p:nvSpPr>
          <p:spPr>
            <a:xfrm>
              <a:off x="7951529" y="720387"/>
              <a:ext cx="2408634" cy="14451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Libre Baskerville"/>
                <a:buNone/>
              </a:pPr>
              <a:r>
                <a:rPr b="0" i="0" lang="cs-CZ" sz="2800" u="none" cap="none" strike="noStrike">
                  <a:solidFill>
                    <a:schemeClr val="lt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German</a:t>
              </a: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036" y="2406431"/>
              <a:ext cx="2408634" cy="1445180"/>
            </a:xfrm>
            <a:prstGeom prst="rect">
              <a:avLst/>
            </a:prstGeom>
            <a:solidFill>
              <a:srgbClr val="D34614"/>
            </a:solidFill>
            <a:ln>
              <a:noFill/>
            </a:ln>
            <a:effectLst>
              <a:outerShdw blurRad="38100" rotWithShape="0" algn="t" dir="5400000" dist="2540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3"/>
            <p:cNvSpPr txBox="1"/>
            <p:nvPr/>
          </p:nvSpPr>
          <p:spPr>
            <a:xfrm>
              <a:off x="3036" y="2406431"/>
              <a:ext cx="2408634" cy="14451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Libre Baskerville"/>
                <a:buNone/>
              </a:pPr>
              <a:r>
                <a:rPr b="0" i="0" lang="cs-CZ" sz="2800" u="none" cap="none" strike="noStrike">
                  <a:solidFill>
                    <a:schemeClr val="lt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experience</a:t>
              </a: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2652533" y="2406431"/>
              <a:ext cx="2408634" cy="1445180"/>
            </a:xfrm>
            <a:prstGeom prst="rect">
              <a:avLst/>
            </a:prstGeom>
            <a:solidFill>
              <a:srgbClr val="D34614"/>
            </a:solidFill>
            <a:ln>
              <a:noFill/>
            </a:ln>
            <a:effectLst>
              <a:outerShdw blurRad="38100" rotWithShape="0" algn="t" dir="5400000" dist="2540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3"/>
            <p:cNvSpPr txBox="1"/>
            <p:nvPr/>
          </p:nvSpPr>
          <p:spPr>
            <a:xfrm>
              <a:off x="2652533" y="2406431"/>
              <a:ext cx="2408634" cy="14451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Libre Baskerville"/>
                <a:buNone/>
              </a:pPr>
              <a:r>
                <a:rPr b="0" i="0" lang="cs-CZ" sz="2800" u="none" cap="none" strike="noStrike">
                  <a:solidFill>
                    <a:schemeClr val="lt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information</a:t>
              </a: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2031" y="2406431"/>
              <a:ext cx="2408634" cy="1445180"/>
            </a:xfrm>
            <a:prstGeom prst="rect">
              <a:avLst/>
            </a:prstGeom>
            <a:solidFill>
              <a:srgbClr val="D34614"/>
            </a:solidFill>
            <a:ln>
              <a:noFill/>
            </a:ln>
            <a:effectLst>
              <a:outerShdw blurRad="38100" rotWithShape="0" algn="t" dir="5400000" dist="2540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3"/>
            <p:cNvSpPr txBox="1"/>
            <p:nvPr/>
          </p:nvSpPr>
          <p:spPr>
            <a:xfrm>
              <a:off x="5302031" y="2406431"/>
              <a:ext cx="2408634" cy="14451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Libre Baskerville"/>
                <a:buNone/>
              </a:pPr>
              <a:r>
                <a:rPr b="0" i="0" lang="cs-CZ" sz="2800" u="none" cap="none" strike="noStrike">
                  <a:solidFill>
                    <a:schemeClr val="lt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support</a:t>
              </a: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951529" y="2406431"/>
              <a:ext cx="2408634" cy="1445180"/>
            </a:xfrm>
            <a:prstGeom prst="rect">
              <a:avLst/>
            </a:prstGeom>
            <a:solidFill>
              <a:srgbClr val="D34614"/>
            </a:solidFill>
            <a:ln>
              <a:noFill/>
            </a:ln>
            <a:effectLst>
              <a:outerShdw blurRad="38100" rotWithShape="0" algn="t" dir="5400000" dist="2540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3"/>
            <p:cNvSpPr txBox="1"/>
            <p:nvPr/>
          </p:nvSpPr>
          <p:spPr>
            <a:xfrm>
              <a:off x="7951529" y="2406431"/>
              <a:ext cx="2408634" cy="14451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Libre Baskerville"/>
                <a:buNone/>
              </a:pPr>
              <a:r>
                <a:rPr b="0" i="0" lang="cs-CZ" sz="2800" u="none" cap="none" strike="noStrike">
                  <a:solidFill>
                    <a:schemeClr val="lt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inclusive education</a:t>
              </a:r>
              <a:endParaRPr b="0" i="0" sz="2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"/>
          <p:cNvSpPr txBox="1"/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6000"/>
              <a:buFont typeface="Corben"/>
              <a:buNone/>
            </a:pPr>
            <a:r>
              <a:rPr lang="cs-CZ" sz="6000">
                <a:solidFill>
                  <a:srgbClr val="000066"/>
                </a:solidFill>
                <a:latin typeface="Corben"/>
                <a:ea typeface="Corben"/>
                <a:cs typeface="Corben"/>
                <a:sym typeface="Corben"/>
              </a:rPr>
              <a:t>ENGaGE</a:t>
            </a:r>
            <a:endParaRPr sz="6000"/>
          </a:p>
        </p:txBody>
      </p:sp>
      <p:sp>
        <p:nvSpPr>
          <p:cNvPr id="151" name="Google Shape;151;p4"/>
          <p:cNvSpPr txBox="1"/>
          <p:nvPr>
            <p:ph idx="11" type="ftr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ENGaGE: Digital English and German task bank                                                                                                           for 4th-8th class dyslexic learners                                                                   </a:t>
            </a:r>
            <a:endParaRPr/>
          </a:p>
        </p:txBody>
      </p:sp>
      <p:sp>
        <p:nvSpPr>
          <p:cNvPr id="152" name="Google Shape;152;p4"/>
          <p:cNvSpPr txBox="1"/>
          <p:nvPr>
            <p:ph idx="1" type="body"/>
          </p:nvPr>
        </p:nvSpPr>
        <p:spPr>
          <a:xfrm>
            <a:off x="679622" y="1447800"/>
            <a:ext cx="6843974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ts val="3060"/>
              <a:buNone/>
            </a:pPr>
            <a:r>
              <a:rPr lang="cs-CZ" sz="3600"/>
              <a:t>Digital English and German Task Bank for 4th to 8th class dyslexic learners</a:t>
            </a:r>
            <a:endParaRPr sz="2800"/>
          </a:p>
        </p:txBody>
      </p:sp>
      <p:pic>
        <p:nvPicPr>
          <p:cNvPr descr="A képen vektorgrafika látható&#10;&#10;A leírás nagyon megbízható" id="153" name="Google Shape;15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3596" y="1417638"/>
            <a:ext cx="4303540" cy="4190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"/>
          <p:cNvSpPr txBox="1"/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r>
              <a:rPr lang="cs-CZ"/>
              <a:t>Background to Dyslexia: Explore Your Ideas!</a:t>
            </a:r>
            <a:endParaRPr/>
          </a:p>
        </p:txBody>
      </p:sp>
      <p:sp>
        <p:nvSpPr>
          <p:cNvPr id="160" name="Google Shape;160;p5"/>
          <p:cNvSpPr txBox="1"/>
          <p:nvPr>
            <p:ph idx="11" type="ftr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ENGaGE: Digital English and German task bank                                                                                                           for 4th-8th class dyslexic learners                                                                   </a:t>
            </a:r>
            <a:endParaRPr/>
          </a:p>
        </p:txBody>
      </p:sp>
      <p:sp>
        <p:nvSpPr>
          <p:cNvPr id="161" name="Google Shape;161;p5"/>
          <p:cNvSpPr txBox="1"/>
          <p:nvPr>
            <p:ph idx="4294967295" type="body"/>
          </p:nvPr>
        </p:nvSpPr>
        <p:spPr>
          <a:xfrm>
            <a:off x="914400" y="1880673"/>
            <a:ext cx="10363200" cy="1338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http://engage.uni-miskolc.hu/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2210"/>
              <a:buNone/>
            </a:pPr>
            <a:r>
              <a:rPr lang="cs-CZ"/>
              <a:t>Please type in your browser: </a:t>
            </a:r>
            <a:endParaRPr/>
          </a:p>
          <a:p>
            <a:pPr indent="457200" lvl="0" marL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/>
          </a:p>
          <a:p>
            <a:pPr indent="457200" lvl="0" marL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2210"/>
              <a:buNone/>
            </a:pPr>
            <a:r>
              <a:rPr lang="cs-CZ"/>
              <a:t>Engage task bank</a:t>
            </a:r>
            <a:endParaRPr/>
          </a:p>
          <a:p>
            <a:pPr indent="457200" lvl="0" marL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/>
          </a:p>
          <a:p>
            <a:pPr indent="457200" lvl="0" marL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2210"/>
              <a:buNone/>
            </a:pPr>
            <a:r>
              <a:rPr lang="cs-CZ"/>
              <a:t>Engage Miskolc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"/>
          <p:cNvSpPr txBox="1"/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r>
              <a:rPr lang="cs-CZ"/>
              <a:t>What is dyslexia?</a:t>
            </a:r>
            <a:endParaRPr/>
          </a:p>
        </p:txBody>
      </p:sp>
      <p:sp>
        <p:nvSpPr>
          <p:cNvPr id="168" name="Google Shape;168;p6"/>
          <p:cNvSpPr txBox="1"/>
          <p:nvPr>
            <p:ph idx="11" type="ftr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ENGaGE: Digital English and German task bank                                                                                                           for 4th-8th class dyslexic learners                                                                   </a:t>
            </a:r>
            <a:endParaRPr/>
          </a:p>
        </p:txBody>
      </p:sp>
      <p:sp>
        <p:nvSpPr>
          <p:cNvPr id="169" name="Google Shape;169;p6"/>
          <p:cNvSpPr txBox="1"/>
          <p:nvPr>
            <p:ph idx="1" type="body"/>
          </p:nvPr>
        </p:nvSpPr>
        <p:spPr>
          <a:xfrm>
            <a:off x="1219200" y="1447799"/>
            <a:ext cx="10363200" cy="4776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44"/>
              <a:buNone/>
            </a:pPr>
            <a:r>
              <a:t/>
            </a:r>
            <a:endParaRPr b="1" sz="2405"/>
          </a:p>
          <a:p>
            <a:pPr indent="-274320" lvl="0" marL="274320" rtl="0" algn="l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SzPts val="2044"/>
              <a:buNone/>
            </a:pPr>
            <a:r>
              <a:rPr b="1" lang="cs-CZ" sz="2405"/>
              <a:t>Signs of dyslexia</a:t>
            </a:r>
            <a:endParaRPr b="1" sz="2405"/>
          </a:p>
          <a:p>
            <a:pPr indent="-274320" lvl="0" marL="274320" rtl="0" algn="l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SzPts val="2044"/>
              <a:buNone/>
            </a:pPr>
            <a:r>
              <a:rPr lang="cs-CZ" sz="2405"/>
              <a:t>          </a:t>
            </a:r>
            <a:r>
              <a:rPr lang="cs-CZ" sz="2405"/>
              <a:t>Problems with spelling</a:t>
            </a:r>
            <a:endParaRPr sz="2405"/>
          </a:p>
          <a:p>
            <a:pPr indent="-274320" lvl="0" marL="274320" rtl="0" algn="l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SzPts val="2044"/>
              <a:buNone/>
            </a:pPr>
            <a:r>
              <a:rPr lang="cs-CZ" sz="2405"/>
              <a:t>			learning to speak</a:t>
            </a:r>
            <a:endParaRPr sz="2405"/>
          </a:p>
          <a:p>
            <a:pPr indent="-274320" lvl="0" marL="274320" rtl="0" algn="l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SzPts val="2044"/>
              <a:buNone/>
            </a:pPr>
            <a:r>
              <a:rPr lang="cs-CZ" sz="2405"/>
              <a:t>			learning letters and their sounds	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SzPts val="2044"/>
              <a:buNone/>
            </a:pPr>
            <a:r>
              <a:rPr lang="cs-CZ" sz="2405"/>
              <a:t>			organizing written and spoken language</a:t>
            </a:r>
            <a:endParaRPr sz="2405"/>
          </a:p>
          <a:p>
            <a:pPr indent="-274320" lvl="0" marL="274320" rtl="0" algn="l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SzPts val="2044"/>
              <a:buNone/>
            </a:pPr>
            <a:r>
              <a:rPr lang="cs-CZ" sz="2405"/>
              <a:t>			memorizing number facts</a:t>
            </a:r>
            <a:endParaRPr sz="2405"/>
          </a:p>
          <a:p>
            <a:pPr indent="-274320" lvl="0" marL="274320" rtl="0" algn="l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SzPts val="2044"/>
              <a:buNone/>
            </a:pPr>
            <a:r>
              <a:rPr lang="cs-CZ" sz="2405"/>
              <a:t>			reading quickly enough to comprehend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SzPts val="2044"/>
              <a:buNone/>
            </a:pPr>
            <a:r>
              <a:rPr lang="cs-CZ" sz="2405"/>
              <a:t>			learning a foreign language</a:t>
            </a:r>
            <a:endParaRPr sz="2405"/>
          </a:p>
          <a:p>
            <a:pPr indent="-274320" lvl="0" marL="274320" rtl="0" algn="l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SzPts val="2044"/>
              <a:buNone/>
            </a:pPr>
            <a:r>
              <a:rPr lang="cs-CZ" sz="2405"/>
              <a:t>			correctly doing maths operations</a:t>
            </a:r>
            <a:endParaRPr/>
          </a:p>
          <a:p>
            <a:pPr indent="-274320" lvl="0" marL="274320" rtl="0" algn="r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SzPts val="2044"/>
              <a:buNone/>
            </a:pPr>
            <a:r>
              <a:t/>
            </a:r>
            <a:endParaRPr i="1" sz="2405"/>
          </a:p>
          <a:p>
            <a:pPr indent="-274320" lvl="0" marL="274320" rtl="0" algn="r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SzPts val="2044"/>
              <a:buNone/>
            </a:pPr>
            <a:r>
              <a:rPr i="1" lang="cs-CZ" sz="2405"/>
              <a:t>The International Dyslexia Association</a:t>
            </a:r>
            <a:endParaRPr i="1" sz="2405"/>
          </a:p>
          <a:p>
            <a:pPr indent="-274320" lvl="0" marL="274320" rtl="0" algn="l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SzPts val="2044"/>
              <a:buNone/>
            </a:pPr>
            <a:r>
              <a:t/>
            </a:r>
            <a:endParaRPr sz="2405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"/>
          <p:cNvSpPr txBox="1"/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"/>
              <a:buNone/>
            </a:pPr>
            <a:r>
              <a:rPr lang="cs-CZ" sz="3600"/>
              <a:t>Accommodating dyslexic learners in the classroom</a:t>
            </a:r>
            <a:endParaRPr/>
          </a:p>
        </p:txBody>
      </p:sp>
      <p:sp>
        <p:nvSpPr>
          <p:cNvPr id="175" name="Google Shape;175;p7"/>
          <p:cNvSpPr txBox="1"/>
          <p:nvPr>
            <p:ph idx="11" type="ftr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ENGaGE: Digital English and German task bank                                                                                                           for 4th-8th class dyslexic learners                                                                   </a:t>
            </a:r>
            <a:endParaRPr/>
          </a:p>
        </p:txBody>
      </p:sp>
      <p:sp>
        <p:nvSpPr>
          <p:cNvPr id="176" name="Google Shape;176;p7"/>
          <p:cNvSpPr txBox="1"/>
          <p:nvPr>
            <p:ph idx="1" type="body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3985" lvl="0" marL="274320" rtl="0" algn="l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cs-CZ"/>
              <a:t>Clarify and simplify written instructions</a:t>
            </a:r>
            <a:endParaRPr/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cs-CZ"/>
              <a:t>Highlight important information</a:t>
            </a:r>
            <a:endParaRPr/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cs-CZ"/>
              <a:t>Write key points or words on the board</a:t>
            </a:r>
            <a:endParaRPr/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cs-CZ"/>
              <a:t>Present a small amount of work</a:t>
            </a:r>
            <a:endParaRPr/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cs-CZ"/>
              <a:t>Block out extraneous stimuli</a:t>
            </a:r>
            <a:endParaRPr/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cs-CZ"/>
              <a:t>Provide additional practice activities </a:t>
            </a:r>
            <a:endParaRPr/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cs-CZ"/>
              <a:t>Provide a copy of lecture notes</a:t>
            </a:r>
            <a:endParaRPr/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cs-CZ"/>
              <a:t>Use technological devices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"/>
          <p:cNvSpPr txBox="1"/>
          <p:nvPr>
            <p:ph type="title"/>
          </p:nvPr>
        </p:nvSpPr>
        <p:spPr>
          <a:xfrm>
            <a:off x="1219200" y="274637"/>
            <a:ext cx="10363200" cy="180129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r>
              <a:rPr lang="cs-CZ"/>
              <a:t>Accomodating dyslexic learners in the foreign language classroom</a:t>
            </a:r>
            <a:endParaRPr/>
          </a:p>
        </p:txBody>
      </p:sp>
      <p:sp>
        <p:nvSpPr>
          <p:cNvPr id="183" name="Google Shape;183;p8"/>
          <p:cNvSpPr txBox="1"/>
          <p:nvPr>
            <p:ph idx="11" type="ftr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ENGaGE: Digital English and German task bank                                                                                                           for 4th-8th class dyslexic learners                                                                   </a:t>
            </a:r>
            <a:endParaRPr/>
          </a:p>
        </p:txBody>
      </p:sp>
      <p:sp>
        <p:nvSpPr>
          <p:cNvPr id="184" name="Google Shape;184;p8"/>
          <p:cNvSpPr txBox="1"/>
          <p:nvPr>
            <p:ph idx="1" type="body"/>
          </p:nvPr>
        </p:nvSpPr>
        <p:spPr>
          <a:xfrm>
            <a:off x="1219200" y="2560700"/>
            <a:ext cx="10363200" cy="3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3985" lvl="0" marL="274320" rtl="0" algn="l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"/>
          <p:cNvSpPr txBox="1"/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6000"/>
              <a:buFont typeface="Corben"/>
              <a:buNone/>
            </a:pPr>
            <a:r>
              <a:rPr lang="cs-CZ" sz="6000">
                <a:solidFill>
                  <a:srgbClr val="000066"/>
                </a:solidFill>
                <a:latin typeface="Corben"/>
                <a:ea typeface="Corben"/>
                <a:cs typeface="Corben"/>
                <a:sym typeface="Corben"/>
              </a:rPr>
              <a:t>ENGaGE</a:t>
            </a:r>
            <a:endParaRPr sz="6000"/>
          </a:p>
        </p:txBody>
      </p:sp>
      <p:sp>
        <p:nvSpPr>
          <p:cNvPr id="190" name="Google Shape;190;p9"/>
          <p:cNvSpPr txBox="1"/>
          <p:nvPr>
            <p:ph idx="11" type="ftr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ENGaGE: Digital English and German task bank                                                                                                           for 4th-8th class dyslexic learners                                                                   </a:t>
            </a:r>
            <a:endParaRPr/>
          </a:p>
        </p:txBody>
      </p:sp>
      <p:sp>
        <p:nvSpPr>
          <p:cNvPr id="191" name="Google Shape;191;p9"/>
          <p:cNvSpPr txBox="1"/>
          <p:nvPr>
            <p:ph idx="1" type="body"/>
          </p:nvPr>
        </p:nvSpPr>
        <p:spPr>
          <a:xfrm>
            <a:off x="679622" y="1447800"/>
            <a:ext cx="6843974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ts val="3060"/>
              <a:buNone/>
            </a:pPr>
            <a:r>
              <a:rPr lang="cs-CZ" sz="3600"/>
              <a:t>Digital English and German Task Bank for 4th to 8th class dyslexic learners</a:t>
            </a:r>
            <a:endParaRPr sz="2800"/>
          </a:p>
        </p:txBody>
      </p:sp>
      <p:pic>
        <p:nvPicPr>
          <p:cNvPr descr="A képen vektorgrafika látható&#10;&#10;A leírás nagyon megbízható" id="192" name="Google Shape;19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3596" y="1417638"/>
            <a:ext cx="4303540" cy="4190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észvény">
  <a:themeElements>
    <a:clrScheme name="Részvény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2017-11-20T07:20:50Z</dcterms:created>
  <dc:creator>Hp</dc:creator>
</cp:coreProperties>
</file>